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Roboto Condensed"/>
      <p:regular r:id="rId33"/>
      <p:bold r:id="rId34"/>
      <p:italic r:id="rId35"/>
      <p:boldItalic r:id="rId36"/>
    </p:embeddedFont>
    <p:embeddedFont>
      <p:font typeface="Lora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RobotoCondensed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Condensed-italic.fntdata"/><Relationship Id="rId12" Type="http://schemas.openxmlformats.org/officeDocument/2006/relationships/slide" Target="slides/slide7.xml"/><Relationship Id="rId34" Type="http://schemas.openxmlformats.org/officeDocument/2006/relationships/font" Target="fonts/RobotoCondensed-bold.fntdata"/><Relationship Id="rId15" Type="http://schemas.openxmlformats.org/officeDocument/2006/relationships/slide" Target="slides/slide10.xml"/><Relationship Id="rId37" Type="http://schemas.openxmlformats.org/officeDocument/2006/relationships/font" Target="fonts/Lora-regular.fntdata"/><Relationship Id="rId14" Type="http://schemas.openxmlformats.org/officeDocument/2006/relationships/slide" Target="slides/slide9.xml"/><Relationship Id="rId36" Type="http://schemas.openxmlformats.org/officeDocument/2006/relationships/font" Target="fonts/RobotoCondensed-boldItalic.fntdata"/><Relationship Id="rId17" Type="http://schemas.openxmlformats.org/officeDocument/2006/relationships/slide" Target="slides/slide12.xml"/><Relationship Id="rId39" Type="http://schemas.openxmlformats.org/officeDocument/2006/relationships/font" Target="fonts/Lora-italic.fntdata"/><Relationship Id="rId16" Type="http://schemas.openxmlformats.org/officeDocument/2006/relationships/slide" Target="slides/slide11.xml"/><Relationship Id="rId38" Type="http://schemas.openxmlformats.org/officeDocument/2006/relationships/font" Target="fonts/Lor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Sou o .. o tema é ..  no grupo do Prof. Orientador Jaime Cardoso Visual Computing Machine Inteligence do INESC</a:t>
            </a:r>
            <a:br>
              <a:rPr lang="pt-PT"/>
            </a:br>
            <a:r>
              <a:rPr lang="pt-PT"/>
              <a:t> e o proponente Professor Nuno Rocha da escola Superior de saude</a:t>
            </a:r>
            <a:endParaRPr/>
          </a:p>
        </p:txBody>
      </p:sp>
      <p:sp>
        <p:nvSpPr>
          <p:cNvPr id="186" name="Google Shape;18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e5516fd50_8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Material e preparação do mesmo</a:t>
            </a:r>
            <a:br>
              <a:rPr lang="pt-PT">
                <a:latin typeface="Arial"/>
                <a:ea typeface="Arial"/>
                <a:cs typeface="Arial"/>
                <a:sym typeface="Arial"/>
              </a:rPr>
            </a:br>
            <a:br>
              <a:rPr lang="pt-PT">
                <a:latin typeface="Arial"/>
                <a:ea typeface="Arial"/>
                <a:cs typeface="Arial"/>
                <a:sym typeface="Arial"/>
              </a:rPr>
            </a:br>
            <a:r>
              <a:rPr lang="pt-PT">
                <a:latin typeface="Arial"/>
                <a:ea typeface="Arial"/>
                <a:cs typeface="Arial"/>
                <a:sym typeface="Arial"/>
              </a:rPr>
              <a:t>Exemplos | alterar a (quantidade) iluminação | a inverter (horizontalmente) a imagem,adicionar ruído a imagem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para assim rede neuronal (algortimo) + dados e + eficiente |na conquista de melhores resultados por estar mais treinada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Isto são exemplo de técnicas de data augmentation, alterar a (quantidade) iluminação , a a inverter (horizontalmente) a imagem, a adiciona ruído a imagem para assim a rede neuronal (algortimo) ter mais dados e ser mais eficiente na conquista de melhores resultados por estar mais treinada.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•"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Na primeira semana, começou-se a ver o estado de arte existente na área. Junto da equipa dos nosso estágio, mentores e estudantes do turno da tarde encontramos (através de sugestão do Pedro) algo muito interessante para o nosso projecto: Pix2Pix.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•"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A partir daí começou-se a correr esse mesmo programa, ao início a performance era baixa isto é muito </a:t>
            </a:r>
            <a:r>
              <a:rPr i="1" lang="pt-PT">
                <a:latin typeface="Arial"/>
                <a:ea typeface="Arial"/>
                <a:cs typeface="Arial"/>
                <a:sym typeface="Arial"/>
              </a:rPr>
              <a:t>blur </a:t>
            </a:r>
            <a:r>
              <a:rPr lang="pt-PT">
                <a:latin typeface="Arial"/>
                <a:ea typeface="Arial"/>
                <a:cs typeface="Arial"/>
                <a:sym typeface="Arial"/>
              </a:rPr>
              <a:t>(pouco nítida) na imagem gerada e pouco percetível da correspondência da imagem gerada e a imagem real.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5e5516fd50_8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Em colaboração com um terapeuta ocupacional elaborou-se este material para garantir a qualidade das amostras de dados. as 6 emoções consideradas (que são as que servem de modelos no estudos).</a:t>
            </a:r>
            <a:br>
              <a:rPr lang="pt-PT" sz="1800">
                <a:latin typeface="Arial"/>
                <a:ea typeface="Arial"/>
                <a:cs typeface="Arial"/>
                <a:sym typeface="Arial"/>
              </a:rPr>
            </a:br>
            <a:br>
              <a:rPr lang="pt-PT" sz="1800">
                <a:latin typeface="Arial"/>
                <a:ea typeface="Arial"/>
                <a:cs typeface="Arial"/>
                <a:sym typeface="Arial"/>
              </a:rPr>
            </a:b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Utilizamos uma cGAN para gerar um retrato 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fotorrealista com base no retrato original.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A rede é composta por 2 partes o </a:t>
            </a:r>
            <a:r>
              <a:rPr b="1" lang="pt-PT" sz="1800">
                <a:latin typeface="Arial"/>
                <a:ea typeface="Arial"/>
                <a:cs typeface="Arial"/>
                <a:sym typeface="Arial"/>
              </a:rPr>
              <a:t>Gerador 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e o </a:t>
            </a:r>
            <a:r>
              <a:rPr b="1" lang="pt-PT" sz="1800">
                <a:latin typeface="Arial"/>
                <a:ea typeface="Arial"/>
                <a:cs typeface="Arial"/>
                <a:sym typeface="Arial"/>
              </a:rPr>
              <a:t>Discriminador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1" lang="pt-PT" sz="1800">
                <a:solidFill>
                  <a:srgbClr val="1F77B4"/>
                </a:solidFill>
                <a:latin typeface="Arial"/>
                <a:ea typeface="Arial"/>
                <a:cs typeface="Arial"/>
                <a:sym typeface="Arial"/>
              </a:rPr>
              <a:t>Generator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 aplica uma transformação ao input para gerar a imagem de output.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1" lang="pt-PT" sz="1800">
                <a:solidFill>
                  <a:srgbClr val="1F77B4"/>
                </a:solidFill>
                <a:latin typeface="Arial"/>
                <a:ea typeface="Arial"/>
                <a:cs typeface="Arial"/>
                <a:sym typeface="Arial"/>
              </a:rPr>
              <a:t>Discriminator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 compara a imagem de input com uma imagem desconhecida (pode ser uma imagem de outra pessoa do dataset ou a imagem de output do generator) e tenta adivinhar se foi produzida pelo generator.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e3e362bf9_1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e3e362bf9_1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paciente aqui vai fixar a atenção (5s) primeiramente e posteriormente expressar a emoção durante 10 s (a que ele considera ou associa à palavra , etapa expressão dramática)  agir alguma questão perguntem no final</a:t>
            </a:r>
            <a:endParaRPr/>
          </a:p>
        </p:txBody>
      </p:sp>
      <p:sp>
        <p:nvSpPr>
          <p:cNvPr id="289" name="Google Shape;289;g6e3e362bf9_1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e3e362bf9_1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e3e362bf9_1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Aqui o paciente imita a expressão da imagem (treina a empatia)</a:t>
            </a:r>
            <a:endParaRPr/>
          </a:p>
        </p:txBody>
      </p:sp>
      <p:sp>
        <p:nvSpPr>
          <p:cNvPr id="297" name="Google Shape;297;g6e3e362bf9_1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e3e362bf9_1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e3e362bf9_1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acrescem o 10 segundos de resposta</a:t>
            </a:r>
            <a:endParaRPr/>
          </a:p>
        </p:txBody>
      </p:sp>
      <p:sp>
        <p:nvSpPr>
          <p:cNvPr id="305" name="Google Shape;305;g6e3e362bf9_1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e3e362bf9_1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e3e362bf9_1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Etapa de identificação de emoções e clicar na correspondente</a:t>
            </a:r>
            <a:endParaRPr/>
          </a:p>
        </p:txBody>
      </p:sp>
      <p:sp>
        <p:nvSpPr>
          <p:cNvPr id="312" name="Google Shape;312;g6e3e362bf9_1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e5516fd50_8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várias métricas nos algoritmos de identificação de emoções nomeadamente a distâncias,a abertura a amplitude o ângulo dos receptores faciais</a:t>
            </a:r>
            <a:br>
              <a:rPr lang="pt-PT" sz="1800">
                <a:latin typeface="Arial"/>
                <a:ea typeface="Arial"/>
                <a:cs typeface="Arial"/>
                <a:sym typeface="Arial"/>
              </a:rPr>
            </a:br>
            <a:br>
              <a:rPr lang="pt-PT" sz="1800">
                <a:latin typeface="Arial"/>
                <a:ea typeface="Arial"/>
                <a:cs typeface="Arial"/>
                <a:sym typeface="Arial"/>
              </a:rPr>
            </a:br>
            <a:r>
              <a:rPr lang="pt-PT" sz="1800">
                <a:latin typeface="Arial"/>
                <a:ea typeface="Arial"/>
                <a:cs typeface="Arial"/>
                <a:sym typeface="Arial"/>
              </a:rPr>
              <a:t>Para treinar a rede usamos um dataset da Universidade de Hong Kong, composto por fotografias e sketches dos alunos da mesma.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Dividimos o dataset da seguinte forma, 150 imagens foram usadas para treino e 38 para teste.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ara avaliar os resultados também fizemos gráficos da loss obtida.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5e5516fd50_8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e4e913ae8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PT" sz="1800">
                <a:latin typeface="Arial"/>
                <a:ea typeface="Arial"/>
                <a:cs typeface="Arial"/>
                <a:sym typeface="Arial"/>
              </a:rPr>
            </a:br>
            <a:r>
              <a:rPr lang="pt-PT" sz="1800">
                <a:latin typeface="Arial"/>
                <a:ea typeface="Arial"/>
                <a:cs typeface="Arial"/>
                <a:sym typeface="Arial"/>
              </a:rPr>
              <a:t>A abertura da Iris é outro padrão que vamos analisar como é o caso da emoção surpresa</a:t>
            </a:r>
            <a:br>
              <a:rPr lang="pt-PT" sz="1800">
                <a:latin typeface="Arial"/>
                <a:ea typeface="Arial"/>
                <a:cs typeface="Arial"/>
                <a:sym typeface="Arial"/>
              </a:rPr>
            </a:br>
            <a:br>
              <a:rPr lang="pt-PT" sz="1800">
                <a:latin typeface="Arial"/>
                <a:ea typeface="Arial"/>
                <a:cs typeface="Arial"/>
                <a:sym typeface="Arial"/>
              </a:rPr>
            </a:br>
            <a:br>
              <a:rPr lang="pt-PT" sz="1800">
                <a:latin typeface="Arial"/>
                <a:ea typeface="Arial"/>
                <a:cs typeface="Arial"/>
                <a:sym typeface="Arial"/>
              </a:rPr>
            </a:br>
            <a:r>
              <a:rPr lang="pt-PT" sz="1800">
                <a:latin typeface="Arial"/>
                <a:ea typeface="Arial"/>
                <a:cs typeface="Arial"/>
                <a:sym typeface="Arial"/>
              </a:rPr>
              <a:t>Para comparar a imagem gerada com a fotografia original foi utilizado o modelo VGG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 Face.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Em que as ambas as imagens são convertidas para vetores.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E a decisão se as imagens são iguais ou 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é baseada na distância entre os vetores.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5e4e913ae8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e5516fd50_8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e5516fd50_8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O objectivo final é uma aplicação pondo o input em vídeo produza o diagnóstico</a:t>
            </a:r>
            <a:br>
              <a:rPr lang="pt-PT" sz="1800">
                <a:latin typeface="Arial"/>
                <a:ea typeface="Arial"/>
                <a:cs typeface="Arial"/>
                <a:sym typeface="Arial"/>
              </a:rPr>
            </a:b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PT" sz="1800">
                <a:latin typeface="Arial"/>
                <a:ea typeface="Arial"/>
                <a:cs typeface="Arial"/>
                <a:sym typeface="Arial"/>
              </a:rPr>
            </a:br>
            <a:br>
              <a:rPr lang="pt-PT" sz="1800">
                <a:latin typeface="Arial"/>
                <a:ea typeface="Arial"/>
                <a:cs typeface="Arial"/>
                <a:sym typeface="Arial"/>
              </a:rPr>
            </a:br>
            <a:r>
              <a:rPr lang="pt-PT" sz="1800">
                <a:latin typeface="Arial"/>
                <a:ea typeface="Arial"/>
                <a:cs typeface="Arial"/>
                <a:sym typeface="Arial"/>
              </a:rPr>
              <a:t>Por fim, desenvolvemos um website (que iremos demonstrar a seguir) em 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que usa um sketch de uma face para gerar uma imagem semelhante a uma fotografia.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Sendo depois esta fotografia gerada comparada com uma base de dados de fotografias.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5e5516fd50_8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e3e362bf9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e3e362bf9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6e3e362bf9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Nos dias Hoje a Saúde mental é um tema muito preocupante pois cada vez mais emergente e crescendo. A esquizofrenia dificulta a vida em sociedade e põem em risco a integridade e a vida da pessoa e dos que rodeiam.</a:t>
            </a:r>
            <a:r>
              <a:rPr lang="pt-PT">
                <a:latin typeface="Arial"/>
                <a:ea typeface="Arial"/>
                <a:cs typeface="Arial"/>
                <a:sym typeface="Arial"/>
              </a:rPr>
              <a:t>Ataques e surtos psicóticos levam a  estados de saúde irreversíveis.</a:t>
            </a:r>
            <a:r>
              <a:rPr lang="pt-PT">
                <a:latin typeface="Arial"/>
                <a:ea typeface="Arial"/>
                <a:cs typeface="Arial"/>
                <a:sym typeface="Arial"/>
              </a:rPr>
              <a:t> Atualmente o diagnóstico é feito por psiquiatras seguindo os testes de </a:t>
            </a:r>
            <a:r>
              <a:rPr lang="pt-PT">
                <a:latin typeface="Arial"/>
                <a:ea typeface="Arial"/>
                <a:cs typeface="Arial"/>
                <a:sym typeface="Arial"/>
              </a:rPr>
              <a:t>despistagem</a:t>
            </a:r>
            <a:r>
              <a:rPr lang="pt-PT">
                <a:latin typeface="Arial"/>
                <a:ea typeface="Arial"/>
                <a:cs typeface="Arial"/>
                <a:sym typeface="Arial"/>
              </a:rPr>
              <a:t> da doença. </a:t>
            </a:r>
            <a:br>
              <a:rPr lang="pt-PT">
                <a:latin typeface="Arial"/>
                <a:ea typeface="Arial"/>
                <a:cs typeface="Arial"/>
                <a:sym typeface="Arial"/>
              </a:rPr>
            </a:br>
            <a:r>
              <a:rPr lang="pt-PT">
                <a:latin typeface="Arial"/>
                <a:ea typeface="Arial"/>
                <a:cs typeface="Arial"/>
                <a:sym typeface="Arial"/>
              </a:rPr>
              <a:t>Até aos dias de hoje, papel postado na parede| Paredeiro, moroso, media pelo meio esconderijo e fuga | Tecnologias de ponta, automático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Reduzir o tempo e espaço de procura |combinação com a deteção de face by vídeo apresentações dos nossos colegas a segui |câmeras de vídeo-vigilância |Assalto ao Inesc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suspeito sabendo que está a ser procurado pode entrar em fuga ou esconder-se, mediante as informações que vai obtendo (por exemplo por parte dos media).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 combinação de trabalhos, ficar algo fenomenal!! um papel posto numa na parede com o esboço do suspeito. paradeiro, tecnologias de ponta fazer isto através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 fazer matching, reduzindo o espaço e tempo de procura, pessoas intervenientes, câmeras de video-vigilância, segurança (hipotético assalto ao INESC)</a:t>
            </a:r>
            <a:endParaRPr/>
          </a:p>
        </p:txBody>
      </p:sp>
      <p:sp>
        <p:nvSpPr>
          <p:cNvPr id="194" name="Google Shape;1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e3e362bf9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e3e362bf9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Atinge sensivelmente 1% da população mundial ou seja existem 60 Milhões</a:t>
            </a:r>
            <a:br>
              <a:rPr lang="pt-PT"/>
            </a:br>
            <a:r>
              <a:rPr lang="pt-PT"/>
              <a:t>Quanto mais cedo foi diagnóticado e tratado menos provável do doente ficar dependente para toda a vida (numa instituição de saúde mental).</a:t>
            </a:r>
            <a:endParaRPr/>
          </a:p>
        </p:txBody>
      </p:sp>
      <p:sp>
        <p:nvSpPr>
          <p:cNvPr id="204" name="Google Shape;204;g6e3e362bf9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O objectivo é levar a que este diagnóstico seja preciso, </a:t>
            </a:r>
            <a:r>
              <a:rPr lang="pt-PT">
                <a:latin typeface="Arial"/>
                <a:ea typeface="Arial"/>
                <a:cs typeface="Arial"/>
                <a:sym typeface="Arial"/>
              </a:rPr>
              <a:t>automatizado e o mais antecipado possível para iniciar mais rapidamente o tratamento.</a:t>
            </a:r>
            <a:br>
              <a:rPr lang="pt-PT">
                <a:latin typeface="Arial"/>
                <a:ea typeface="Arial"/>
                <a:cs typeface="Arial"/>
                <a:sym typeface="Arial"/>
              </a:rPr>
            </a:br>
            <a:r>
              <a:rPr lang="pt-PT">
                <a:latin typeface="Arial"/>
                <a:ea typeface="Arial"/>
                <a:cs typeface="Arial"/>
                <a:sym typeface="Arial"/>
              </a:rPr>
              <a:t>Fazer a diferença na qualidade de vida do paciente, minimizando ao máximo o impacto desta doença.</a:t>
            </a:r>
            <a:br>
              <a:rPr lang="pt-PT">
                <a:latin typeface="Arial"/>
                <a:ea typeface="Arial"/>
                <a:cs typeface="Arial"/>
                <a:sym typeface="Arial"/>
              </a:rPr>
            </a:br>
            <a:br>
              <a:rPr lang="pt-PT">
                <a:latin typeface="Arial"/>
                <a:ea typeface="Arial"/>
                <a:cs typeface="Arial"/>
                <a:sym typeface="Arial"/>
              </a:rPr>
            </a:br>
            <a:br>
              <a:rPr lang="pt-PT">
                <a:latin typeface="Arial"/>
                <a:ea typeface="Arial"/>
                <a:cs typeface="Arial"/>
                <a:sym typeface="Arial"/>
              </a:rPr>
            </a:br>
            <a:r>
              <a:rPr lang="pt-PT">
                <a:latin typeface="Arial"/>
                <a:ea typeface="Arial"/>
                <a:cs typeface="Arial"/>
                <a:sym typeface="Arial"/>
              </a:rPr>
              <a:t>Gerar retrato o + nítido possível, de forma a encontrar os + semelhantes possíveis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Usando técnicas de DeepLearning |Avaliar a eficácia através de métricas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Gerar um retrato o mais nítido possível , de forma a fazer a encontrar os retratos de suspeito o mais próximo possível.. Utilizando </a:t>
            </a:r>
            <a:r>
              <a:rPr lang="pt-PT"/>
              <a:t>técnicas</a:t>
            </a:r>
            <a:r>
              <a:rPr lang="pt-PT"/>
              <a:t> de Deep Learning…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Avaliar a eficácia através de métricas, com base na base de dados usada..  das técnicas de Deep learning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cbc7d621a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cbc7d621a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 explicação desta doenças esta nestas estruturas cerebrais (podem pesquisar nos links a negrito ou me perguntar) associada a diferenças hormonais (serotonina)</a:t>
            </a:r>
            <a:endParaRPr/>
          </a:p>
        </p:txBody>
      </p:sp>
      <p:sp>
        <p:nvSpPr>
          <p:cNvPr id="219" name="Google Shape;219;gacbc7d621a_1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cbc7d621a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cbc7d621a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Através da câmara de vídeo Nikon e a Webcam vamos efetuar a recolha das experiências associadas a cada paciente, fazendo a sua análise para detetar as emoções correspodem ao que é suposto.  e como nomeadamente ele se expressa emocionalmente</a:t>
            </a:r>
            <a:endParaRPr/>
          </a:p>
        </p:txBody>
      </p:sp>
      <p:sp>
        <p:nvSpPr>
          <p:cNvPr id="229" name="Google Shape;229;gacbc7d621a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cbc7d621a_1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cbc7d621a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aqui em combinação com as camaras vão ver a importância que a pessoa atribui à atenção e percepção ao rosto humano e posteormente  ao decifrar e interpretar das emoções</a:t>
            </a:r>
            <a:endParaRPr/>
          </a:p>
        </p:txBody>
      </p:sp>
      <p:sp>
        <p:nvSpPr>
          <p:cNvPr id="240" name="Google Shape;240;gacbc7d621a_1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e3e362bf9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e3e362bf9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Vídeo que mostra o rastreamento visual dos movimentos oculares. Os pacientes esquizofrênicos tem dificuldade em focar a atenção em um ponto!)</a:t>
            </a:r>
            <a:endParaRPr/>
          </a:p>
        </p:txBody>
      </p:sp>
      <p:sp>
        <p:nvSpPr>
          <p:cNvPr id="251" name="Google Shape;251;g6e3e362bf9_1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e4e913ae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Estado de arte que estudamos, nos dizem que em média prestam menos atenção , dedicam menos tempo analisar o rosto e dificuldade a identificar emoções e por isso comportamentos fora do normal (pois não compreendem) a reação dos outros (a típica falta de empatia).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Consultamos | Alargar o nosso background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orientar para adicionar algo ao que já existe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Estes papers deram nos (conhecimento de onde podíamos partir de base) e serviu de orientação do que podiamos realizar para alcançar os (nossos) objectivos do estágio.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backgroud &lt;- de base dos temas que iriamos trabalhar e  Alargar o nosso backgroud , orientar para adicionar algo ao que já existe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•"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Na primeira semana, começou-se a ver o estado de arte existente na área. Junto da equipa dos nosso estágio, mentores e estudantes do turno da tarde encontramos (através de sugestão do Pedro) algo muito interessante para o nosso projecto: Pix2Pix.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•"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A partir daí começou-se a correr esse mesmo programa, ao início a performance era baixa isto é muito </a:t>
            </a:r>
            <a:r>
              <a:rPr i="1" lang="pt-PT">
                <a:latin typeface="Arial"/>
                <a:ea typeface="Arial"/>
                <a:cs typeface="Arial"/>
                <a:sym typeface="Arial"/>
              </a:rPr>
              <a:t>blur </a:t>
            </a:r>
            <a:r>
              <a:rPr lang="pt-PT">
                <a:latin typeface="Arial"/>
                <a:ea typeface="Arial"/>
                <a:cs typeface="Arial"/>
                <a:sym typeface="Arial"/>
              </a:rPr>
              <a:t>(pouco nítida) na imagem gerada e pouco percetível da correspondência da imagem gerada e a imagem real.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5e4e913ae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">
  <p:cSld name="1_Cov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78" y="0"/>
            <a:ext cx="12188822" cy="68744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body"/>
          </p:nvPr>
        </p:nvSpPr>
        <p:spPr>
          <a:xfrm>
            <a:off x="1238393" y="984698"/>
            <a:ext cx="5561168" cy="18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12857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1238393" y="3249560"/>
            <a:ext cx="5561168" cy="347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12857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body"/>
          </p:nvPr>
        </p:nvSpPr>
        <p:spPr>
          <a:xfrm>
            <a:off x="1238393" y="2867834"/>
            <a:ext cx="5561168" cy="347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12857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4" type="body"/>
          </p:nvPr>
        </p:nvSpPr>
        <p:spPr>
          <a:xfrm>
            <a:off x="1238393" y="3631286"/>
            <a:ext cx="5561168" cy="347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12857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bullets + 2 Pictures">
  <p:cSld name="Column bullets + 2 Picture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2" type="body"/>
          </p:nvPr>
        </p:nvSpPr>
        <p:spPr>
          <a:xfrm>
            <a:off x="1773238" y="1884743"/>
            <a:ext cx="4464676" cy="4247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1"/>
          <p:cNvSpPr/>
          <p:nvPr>
            <p:ph idx="3" type="pic"/>
          </p:nvPr>
        </p:nvSpPr>
        <p:spPr>
          <a:xfrm>
            <a:off x="6549515" y="1875939"/>
            <a:ext cx="4347740" cy="2059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1"/>
          <p:cNvSpPr/>
          <p:nvPr>
            <p:ph idx="4" type="pic"/>
          </p:nvPr>
        </p:nvSpPr>
        <p:spPr>
          <a:xfrm>
            <a:off x="6549515" y="4083775"/>
            <a:ext cx="4347740" cy="2048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8" name="Google Shape;6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Picture">
  <p:cSld name="1 Pictur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72" name="Google Shape;72;p12"/>
          <p:cNvSpPr/>
          <p:nvPr>
            <p:ph idx="2" type="pic"/>
          </p:nvPr>
        </p:nvSpPr>
        <p:spPr>
          <a:xfrm>
            <a:off x="1890176" y="1927444"/>
            <a:ext cx="9251436" cy="42552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" name="Google Shape;7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ictures">
  <p:cSld name="4 Picture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>
            <p:ph idx="2" type="pic"/>
          </p:nvPr>
        </p:nvSpPr>
        <p:spPr>
          <a:xfrm>
            <a:off x="6549515" y="1928034"/>
            <a:ext cx="4347740" cy="2007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3"/>
          <p:cNvSpPr/>
          <p:nvPr>
            <p:ph idx="3" type="pic"/>
          </p:nvPr>
        </p:nvSpPr>
        <p:spPr>
          <a:xfrm>
            <a:off x="6549515" y="4125515"/>
            <a:ext cx="4347740" cy="2007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3"/>
          <p:cNvSpPr/>
          <p:nvPr>
            <p:ph idx="4" type="pic"/>
          </p:nvPr>
        </p:nvSpPr>
        <p:spPr>
          <a:xfrm>
            <a:off x="1892590" y="1928034"/>
            <a:ext cx="4347740" cy="2007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3"/>
          <p:cNvSpPr/>
          <p:nvPr>
            <p:ph idx="5" type="pic"/>
          </p:nvPr>
        </p:nvSpPr>
        <p:spPr>
          <a:xfrm>
            <a:off x="1892590" y="4168805"/>
            <a:ext cx="4347740" cy="2007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3"/>
          <p:cNvSpPr/>
          <p:nvPr/>
        </p:nvSpPr>
        <p:spPr>
          <a:xfrm flipH="1">
            <a:off x="0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ered Column Chart (Blue)">
  <p:cSld name="Custered Column Chart (Blue)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2" type="body"/>
          </p:nvPr>
        </p:nvSpPr>
        <p:spPr>
          <a:xfrm>
            <a:off x="1773238" y="2442117"/>
            <a:ext cx="4464676" cy="3690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ered Column Chart">
  <p:cSld name="Custered Column Char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2" type="body"/>
          </p:nvPr>
        </p:nvSpPr>
        <p:spPr>
          <a:xfrm>
            <a:off x="1773238" y="2442117"/>
            <a:ext cx="4464676" cy="3690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" name="Google Shape;9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Stacked Chart (Blue)">
  <p:cSld name="Column Stacked Chart (Blue)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2" type="body"/>
          </p:nvPr>
        </p:nvSpPr>
        <p:spPr>
          <a:xfrm>
            <a:off x="1773238" y="2442117"/>
            <a:ext cx="4464676" cy="3690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Stacked Chart">
  <p:cSld name="Column Stacked Char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2" type="body"/>
          </p:nvPr>
        </p:nvSpPr>
        <p:spPr>
          <a:xfrm>
            <a:off x="1773238" y="2442117"/>
            <a:ext cx="4464676" cy="3690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Chart (Blue)">
  <p:cSld name="Pie Chart (Blue)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2" type="body"/>
          </p:nvPr>
        </p:nvSpPr>
        <p:spPr>
          <a:xfrm>
            <a:off x="1773238" y="2442117"/>
            <a:ext cx="4464676" cy="3690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Chart">
  <p:cSld name="Pie Char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2" type="body"/>
          </p:nvPr>
        </p:nvSpPr>
        <p:spPr>
          <a:xfrm>
            <a:off x="1773238" y="2442117"/>
            <a:ext cx="4464676" cy="3690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 Chart (Blue)">
  <p:cSld name="Line Chart (Blue)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2" type="body"/>
          </p:nvPr>
        </p:nvSpPr>
        <p:spPr>
          <a:xfrm>
            <a:off x="1773238" y="2442117"/>
            <a:ext cx="4464676" cy="3690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1 column bullets">
  <p:cSld name="Text 1 column bulle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2" type="body"/>
          </p:nvPr>
        </p:nvSpPr>
        <p:spPr>
          <a:xfrm>
            <a:off x="1773237" y="1884743"/>
            <a:ext cx="7970063" cy="4247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 Chart">
  <p:cSld name="Line Char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2" type="body"/>
          </p:nvPr>
        </p:nvSpPr>
        <p:spPr>
          <a:xfrm>
            <a:off x="1773238" y="2442117"/>
            <a:ext cx="4464676" cy="3690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ea Chart (Blue)">
  <p:cSld name="Area Chart (Blue)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2" type="body"/>
          </p:nvPr>
        </p:nvSpPr>
        <p:spPr>
          <a:xfrm>
            <a:off x="1773238" y="2442117"/>
            <a:ext cx="4464676" cy="3690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ea Chart">
  <p:cSld name="Area Char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2" type="body"/>
          </p:nvPr>
        </p:nvSpPr>
        <p:spPr>
          <a:xfrm>
            <a:off x="1773238" y="2442117"/>
            <a:ext cx="4464676" cy="3690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Chart (Blue)">
  <p:cSld name="Column Chart (Blue)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Chart (1)">
  <p:cSld name="Column Chart (1)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Chart (2)">
  <p:cSld name="Column Chart (2)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Chart (3)">
  <p:cSld name="Column Chart (3)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Chart">
  <p:cSld name="Column Char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1">
  <p:cSld name="Table 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2">
  <p:cSld name="Table 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0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7" name="Google Shape;17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1"/>
            <a:ext cx="12188824" cy="6874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3">
  <p:cSld name="Table 3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1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>
  <p:cSld name="Index">
    <p:bg>
      <p:bgPr>
        <a:solidFill>
          <a:srgbClr val="038AB7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" type="body"/>
          </p:nvPr>
        </p:nvSpPr>
        <p:spPr>
          <a:xfrm>
            <a:off x="5143500" y="696412"/>
            <a:ext cx="5919788" cy="4768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12857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>
            <a:off x="1755711" y="495242"/>
            <a:ext cx="9789260" cy="5170545"/>
          </a:xfrm>
          <a:prstGeom prst="roundRect">
            <a:avLst>
              <a:gd fmla="val 2038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or">
  <p:cSld name="Separator">
    <p:bg>
      <p:bgPr>
        <a:solidFill>
          <a:srgbClr val="038AB7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143500" y="696412"/>
            <a:ext cx="5919788" cy="4768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6"/>
          <p:cNvSpPr/>
          <p:nvPr/>
        </p:nvSpPr>
        <p:spPr>
          <a:xfrm>
            <a:off x="1755711" y="495242"/>
            <a:ext cx="9789260" cy="5170545"/>
          </a:xfrm>
          <a:prstGeom prst="roundRect">
            <a:avLst>
              <a:gd fmla="val 2038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33" name="Google Shape;33;p6"/>
          <p:cNvSpPr txBox="1"/>
          <p:nvPr/>
        </p:nvSpPr>
        <p:spPr>
          <a:xfrm>
            <a:off x="557939" y="25572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1 column">
  <p:cSld name="Text 1 colum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1773238" y="1884743"/>
            <a:ext cx="7970063" cy="4247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2 columns">
  <p:cSld name="Text 2 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2" type="body"/>
          </p:nvPr>
        </p:nvSpPr>
        <p:spPr>
          <a:xfrm>
            <a:off x="1773238" y="1884743"/>
            <a:ext cx="4464676" cy="4247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3" type="body"/>
          </p:nvPr>
        </p:nvSpPr>
        <p:spPr>
          <a:xfrm>
            <a:off x="6598456" y="1884743"/>
            <a:ext cx="4464676" cy="4247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2 column bullets">
  <p:cSld name="Text 2 column bulle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1773238" y="1884743"/>
            <a:ext cx="4464676" cy="4247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3" type="body"/>
          </p:nvPr>
        </p:nvSpPr>
        <p:spPr>
          <a:xfrm>
            <a:off x="6598456" y="1884743"/>
            <a:ext cx="4464676" cy="4247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3" name="Google Shape;5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bullets + 1 Picture">
  <p:cSld name="Column bullets + 1 Pictur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2" type="body"/>
          </p:nvPr>
        </p:nvSpPr>
        <p:spPr>
          <a:xfrm>
            <a:off x="1773238" y="1884743"/>
            <a:ext cx="4464676" cy="4247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0"/>
          <p:cNvSpPr/>
          <p:nvPr>
            <p:ph idx="3" type="pic"/>
          </p:nvPr>
        </p:nvSpPr>
        <p:spPr>
          <a:xfrm>
            <a:off x="6549515" y="1875939"/>
            <a:ext cx="4347740" cy="4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4.gif"/><Relationship Id="rId5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t.wikipedia.org/wiki/Diagnostic_and_Statistical_Manual_of_Mental_Disorders" TargetMode="External"/><Relationship Id="rId4" Type="http://schemas.openxmlformats.org/officeDocument/2006/relationships/hyperlink" Target="https://www.who.int/classifications/icd/en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t.wikipedia.org/wiki/C%C3%B3rtex_cerebral" TargetMode="External"/><Relationship Id="rId4" Type="http://schemas.openxmlformats.org/officeDocument/2006/relationships/hyperlink" Target="https://pt.wikipedia.org/wiki/Corpo_estriado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omtm9jZyN5k" TargetMode="External"/><Relationship Id="rId4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ncbi.nlm.nih.gov/pubmed/26938027" TargetMode="External"/><Relationship Id="rId4" Type="http://schemas.openxmlformats.org/officeDocument/2006/relationships/hyperlink" Target="https://www.ncbi.nlm.nih.gov/pmc/articles/PMC4434423/" TargetMode="External"/><Relationship Id="rId5" Type="http://schemas.openxmlformats.org/officeDocument/2006/relationships/hyperlink" Target="https://academic.oup.com/schizophreniabulletin/article/34/2/367/1922989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674750" y="748375"/>
            <a:ext cx="61248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3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Deteção de psicose com base em inteligência artificial e análise de imagem</a:t>
            </a:r>
            <a:endParaRPr/>
          </a:p>
        </p:txBody>
      </p:sp>
      <p:sp>
        <p:nvSpPr>
          <p:cNvPr id="189" name="Google Shape;189;p32"/>
          <p:cNvSpPr txBox="1"/>
          <p:nvPr>
            <p:ph idx="4" type="body"/>
          </p:nvPr>
        </p:nvSpPr>
        <p:spPr>
          <a:xfrm>
            <a:off x="1238393" y="3478685"/>
            <a:ext cx="5561168" cy="788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lang="pt-PT" sz="1800"/>
              <a:t>Manuel Curral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pt-PT" sz="1800"/>
              <a:t>04/02/2021</a:t>
            </a:r>
            <a:endParaRPr sz="1800"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276" y="3472888"/>
            <a:ext cx="215265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-197000" y="4481575"/>
            <a:ext cx="45033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Supervisions: </a:t>
            </a:r>
            <a:br>
              <a:rPr b="1" lang="pt-PT" sz="1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</a:br>
            <a:br>
              <a:rPr b="1" lang="pt-PT" sz="1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b="1" lang="pt-PT" sz="1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	Prof. Jaime Cardoso (INESC TEC, FEUP)</a:t>
            </a:r>
            <a:endParaRPr b="1" sz="12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Prof. Nuno Rocha (ESS - IPP)</a:t>
            </a:r>
            <a:br>
              <a:rPr b="1" lang="pt-PT" sz="1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</a:br>
            <a:br>
              <a:rPr b="1" lang="pt-PT" sz="1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1773225" y="122025"/>
            <a:ext cx="8562600" cy="1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PT" sz="3600"/>
              <a:t>Metedologia, estudo das emoções recolhidas dos questionários</a:t>
            </a:r>
            <a:endParaRPr/>
          </a:p>
        </p:txBody>
      </p:sp>
      <p:sp>
        <p:nvSpPr>
          <p:cNvPr id="274" name="Google Shape;274;p41"/>
          <p:cNvSpPr txBox="1"/>
          <p:nvPr>
            <p:ph idx="2" type="body"/>
          </p:nvPr>
        </p:nvSpPr>
        <p:spPr>
          <a:xfrm>
            <a:off x="1171475" y="1610775"/>
            <a:ext cx="6980100" cy="4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PT" sz="2800"/>
              <a:t>Configuração do hardware: máquina de filmar HD (Nikon 7200D e EyeTracker Tobii X2, conectados diretamente ao notebook HP com Webcam integrada)</a:t>
            </a:r>
            <a:endParaRPr sz="2800"/>
          </a:p>
          <a:p>
            <a:pPr indent="-393700" lvl="0" marL="3429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pt-PT" sz="2800"/>
              <a:t>Preparação do software a ser usado como questionário e registo da tela de ecrã</a:t>
            </a:r>
            <a:endParaRPr sz="2800"/>
          </a:p>
          <a:p>
            <a:pPr indent="-393700" lvl="0" marL="3429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pt-PT" sz="2800"/>
              <a:t> Recolha dos estímulos visuais e sensoriais na plataforma de captura dos registos (conjuntamente com hardware e iMotions)</a:t>
            </a:r>
            <a:br>
              <a:rPr lang="pt-PT" sz="2800"/>
            </a:br>
            <a:endParaRPr sz="2800"/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75" name="Google Shape;275;p41"/>
          <p:cNvSpPr txBox="1"/>
          <p:nvPr>
            <p:ph idx="12" type="sldNum"/>
          </p:nvPr>
        </p:nvSpPr>
        <p:spPr>
          <a:xfrm>
            <a:off x="-3" y="5877273"/>
            <a:ext cx="9858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6400" y="1818213"/>
            <a:ext cx="243840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idx="2" type="body"/>
          </p:nvPr>
        </p:nvSpPr>
        <p:spPr>
          <a:xfrm>
            <a:off x="924750" y="1725775"/>
            <a:ext cx="11339100" cy="5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pt-PT" sz="1800">
                <a:highlight>
                  <a:srgbClr val="FFFFFF"/>
                </a:highlight>
              </a:rPr>
              <a:t>Questionário sócio-demográfico (fator de seriação quanto aos critérios de exclusão, ex: QI &lt; 70, canhoto)</a:t>
            </a:r>
            <a:endParaRPr sz="1800"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pt-PT" sz="1800">
                <a:highlight>
                  <a:srgbClr val="FFFFFF"/>
                </a:highlight>
              </a:rPr>
              <a:t>Método de sincronização das diferentes gravações dos e</a:t>
            </a:r>
            <a:r>
              <a:rPr lang="pt-PT" sz="1800">
                <a:highlight>
                  <a:srgbClr val="FFFFFF"/>
                </a:highlight>
              </a:rPr>
              <a:t>stímulos​</a:t>
            </a:r>
            <a:endParaRPr sz="1800"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pt-PT" sz="1800">
                <a:highlight>
                  <a:srgbClr val="FFFFFF"/>
                </a:highlight>
              </a:rPr>
              <a:t>Distância da câmara​, condições de iluminação etc</a:t>
            </a:r>
            <a:endParaRPr sz="1800"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pt-PT" sz="1800">
                <a:highlight>
                  <a:srgbClr val="FFFFFF"/>
                </a:highlight>
              </a:rPr>
              <a:t>2 condições​ teste:</a:t>
            </a:r>
            <a:endParaRPr sz="1800">
              <a:highlight>
                <a:srgbClr val="FFFFFF"/>
              </a:highlight>
            </a:endParaRPr>
          </a:p>
          <a:p>
            <a:pPr indent="-342900" lvl="0" marL="154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pt-PT" sz="18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Palavra como estímulo (alegria, tristeza, etc)​</a:t>
            </a:r>
            <a:endParaRPr sz="18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154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pt-PT" sz="18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Fotografia de emoção como estímulo para imitação​</a:t>
            </a:r>
            <a:endParaRPr sz="18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1003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pt-PT" sz="1800">
                <a:highlight>
                  <a:srgbClr val="FFFFFF"/>
                </a:highlight>
              </a:rPr>
              <a:t>Condição de apresentação: 5 sec (fixation cross) + 10 sec (palavra ou imagem a ser emulada pelo participante).​</a:t>
            </a:r>
            <a:endParaRPr sz="1800">
              <a:highlight>
                <a:srgbClr val="FFFFFF"/>
              </a:highlight>
            </a:endParaRPr>
          </a:p>
          <a:p>
            <a:pPr indent="-342900" lvl="0" marL="1003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pt-PT" sz="1800">
                <a:highlight>
                  <a:srgbClr val="FFFFFF"/>
                </a:highlight>
              </a:rPr>
              <a:t>5 Ensaios com palavra e 5 ensaios fotografia​</a:t>
            </a:r>
            <a:endParaRPr sz="1800">
              <a:highlight>
                <a:srgbClr val="FFFFFF"/>
              </a:highlight>
            </a:endParaRPr>
          </a:p>
          <a:p>
            <a:pPr indent="-342900" lvl="0" marL="1003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pt-PT" sz="1800">
                <a:highlight>
                  <a:srgbClr val="FFFFFF"/>
                </a:highlight>
              </a:rPr>
              <a:t>Emoções:​</a:t>
            </a:r>
            <a:endParaRPr sz="1800"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2" name="Google Shape;282;p42"/>
          <p:cNvSpPr txBox="1"/>
          <p:nvPr>
            <p:ph idx="1" type="body"/>
          </p:nvPr>
        </p:nvSpPr>
        <p:spPr>
          <a:xfrm>
            <a:off x="1773925" y="362675"/>
            <a:ext cx="94527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PT" sz="3600"/>
              <a:t>Plano de trabalho e Protocolo: Condição de imitação de emoções​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3" name="Google Shape;283;p42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175" y="5277700"/>
            <a:ext cx="809625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4825" y="4025675"/>
            <a:ext cx="2905050" cy="27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1773925" y="362681"/>
            <a:ext cx="7969500" cy="125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1ª Condição de Teste: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Palavra como estímulo (alegria, tristeza, etc)​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PT"/>
            </a:br>
            <a:r>
              <a:rPr lang="pt-PT"/>
              <a:t>		</a:t>
            </a:r>
            <a:endParaRPr/>
          </a:p>
        </p:txBody>
      </p:sp>
      <p:sp>
        <p:nvSpPr>
          <p:cNvPr id="292" name="Google Shape;292;p43"/>
          <p:cNvSpPr txBox="1"/>
          <p:nvPr>
            <p:ph idx="12" type="sldNum"/>
          </p:nvPr>
        </p:nvSpPr>
        <p:spPr>
          <a:xfrm>
            <a:off x="-3" y="162773"/>
            <a:ext cx="985800" cy="61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93" name="Google Shape;2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5903"/>
            <a:ext cx="12192000" cy="5372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idx="1" type="body"/>
          </p:nvPr>
        </p:nvSpPr>
        <p:spPr>
          <a:xfrm>
            <a:off x="1452150" y="362675"/>
            <a:ext cx="8883900" cy="125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2ª Condição de Teste: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Fotografia de emoção como estímulo para imitação​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PT"/>
            </a:br>
            <a:r>
              <a:rPr lang="pt-PT"/>
              <a:t>		</a:t>
            </a:r>
            <a:endParaRPr/>
          </a:p>
        </p:txBody>
      </p:sp>
      <p:sp>
        <p:nvSpPr>
          <p:cNvPr id="300" name="Google Shape;300;p44"/>
          <p:cNvSpPr txBox="1"/>
          <p:nvPr>
            <p:ph idx="12" type="sldNum"/>
          </p:nvPr>
        </p:nvSpPr>
        <p:spPr>
          <a:xfrm>
            <a:off x="-3" y="162773"/>
            <a:ext cx="985800" cy="61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301" name="Google Shape;3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688" y="2404600"/>
            <a:ext cx="7650725" cy="27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>
            <p:ph idx="12" type="sldNum"/>
          </p:nvPr>
        </p:nvSpPr>
        <p:spPr>
          <a:xfrm>
            <a:off x="-3" y="5877273"/>
            <a:ext cx="985800" cy="61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308" name="Google Shape;308;p45"/>
          <p:cNvSpPr txBox="1"/>
          <p:nvPr>
            <p:ph idx="1" type="body"/>
          </p:nvPr>
        </p:nvSpPr>
        <p:spPr>
          <a:xfrm>
            <a:off x="1773925" y="362675"/>
            <a:ext cx="8122500" cy="121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PT" sz="3600"/>
              <a:t>Plano de trabalho e Protocolo: Condição de eye tracking</a:t>
            </a:r>
            <a:endParaRPr b="0" sz="1900">
              <a:highlight>
                <a:srgbClr val="EDEBE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pt-PT" sz="1800">
                <a:highlight>
                  <a:srgbClr val="FFFFFF"/>
                </a:highlight>
              </a:rPr>
              <a:t>Sala silenciosa sem mais ninguém além do avaliador​</a:t>
            </a:r>
            <a:endParaRPr b="0" sz="1800"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pt-PT" sz="1800">
                <a:highlight>
                  <a:srgbClr val="FFFFFF"/>
                </a:highlight>
              </a:rPr>
              <a:t>Repetir 6 vezes cada emoção (6X6), com 6 atores diferentes de cada género (3m; 3f)​</a:t>
            </a:r>
            <a:endParaRPr b="0" sz="1800"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pt-PT" sz="1800">
                <a:highlight>
                  <a:srgbClr val="FFFFFF"/>
                </a:highlight>
              </a:rPr>
              <a:t>Colocar imagens a preto e branco para retirarmos fator cor associado ao eye-tracking​</a:t>
            </a:r>
            <a:endParaRPr b="0" sz="1800"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pt-PT" sz="1800">
                <a:highlight>
                  <a:srgbClr val="FFFFFF"/>
                </a:highlight>
              </a:rPr>
              <a:t>Após cada emoção (apenas após), fazer questão fechada sobre qual é a emoção​</a:t>
            </a:r>
            <a:endParaRPr b="0" sz="1800"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pt-PT" sz="1800">
                <a:highlight>
                  <a:srgbClr val="FFFFFF"/>
                </a:highlight>
              </a:rPr>
              <a:t>5 sec (fixation cross); 10 sec (imagem da emoção); 10 sec (resposta comportamental)​</a:t>
            </a:r>
            <a:endParaRPr b="0" sz="1800"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pt-PT" sz="1800">
                <a:highlight>
                  <a:srgbClr val="FFFFFF"/>
                </a:highlight>
              </a:rPr>
              <a:t>Emoções:​</a:t>
            </a:r>
            <a:endParaRPr b="0" sz="18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idx="1" type="body"/>
          </p:nvPr>
        </p:nvSpPr>
        <p:spPr>
          <a:xfrm>
            <a:off x="1537550" y="362675"/>
            <a:ext cx="9188700" cy="116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PT" sz="3600"/>
              <a:t>Plano de trabalho e Protocolo: Condição de eye tracking</a:t>
            </a:r>
            <a:endParaRPr/>
          </a:p>
        </p:txBody>
      </p:sp>
      <p:sp>
        <p:nvSpPr>
          <p:cNvPr id="315" name="Google Shape;315;p46"/>
          <p:cNvSpPr txBox="1"/>
          <p:nvPr>
            <p:ph idx="12" type="sldNum"/>
          </p:nvPr>
        </p:nvSpPr>
        <p:spPr>
          <a:xfrm>
            <a:off x="-3" y="129873"/>
            <a:ext cx="985800" cy="61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316" name="Google Shape;3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200"/>
            <a:ext cx="12192000" cy="53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idx="1" type="body"/>
          </p:nvPr>
        </p:nvSpPr>
        <p:spPr>
          <a:xfrm>
            <a:off x="1773925" y="362675"/>
            <a:ext cx="96111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PT"/>
              <a:t>Processamento das emoções (bibliotecas de python)</a:t>
            </a:r>
            <a:endParaRPr/>
          </a:p>
        </p:txBody>
      </p:sp>
      <p:sp>
        <p:nvSpPr>
          <p:cNvPr id="322" name="Google Shape;322;p47"/>
          <p:cNvSpPr txBox="1"/>
          <p:nvPr>
            <p:ph idx="2" type="body"/>
          </p:nvPr>
        </p:nvSpPr>
        <p:spPr>
          <a:xfrm>
            <a:off x="1773924" y="1188871"/>
            <a:ext cx="9335400" cy="16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68300" lvl="0" marL="342900" rtl="0" algn="l">
              <a:spcBef>
                <a:spcPts val="2200"/>
              </a:spcBef>
              <a:spcAft>
                <a:spcPts val="0"/>
              </a:spcAft>
              <a:buSzPts val="2400"/>
              <a:buChar char="•"/>
            </a:pPr>
            <a:r>
              <a:rPr lang="pt-PT" sz="2800"/>
              <a:t>Análise das micro-expressões </a:t>
            </a:r>
            <a:endParaRPr sz="2800"/>
          </a:p>
          <a:p>
            <a:pPr indent="0" lvl="0" marL="3429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23" name="Google Shape;323;p47"/>
          <p:cNvSpPr txBox="1"/>
          <p:nvPr>
            <p:ph idx="12" type="sldNum"/>
          </p:nvPr>
        </p:nvSpPr>
        <p:spPr>
          <a:xfrm>
            <a:off x="-3" y="5877273"/>
            <a:ext cx="9858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324" name="Google Shape;3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222" y="4667521"/>
            <a:ext cx="626745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350" y="2664525"/>
            <a:ext cx="809625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>
            <p:ph idx="1" type="body"/>
          </p:nvPr>
        </p:nvSpPr>
        <p:spPr>
          <a:xfrm>
            <a:off x="7029456" y="432238"/>
            <a:ext cx="79695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PT"/>
              <a:t>Deep Learning</a:t>
            </a:r>
            <a:endParaRPr/>
          </a:p>
        </p:txBody>
      </p:sp>
      <p:sp>
        <p:nvSpPr>
          <p:cNvPr id="331" name="Google Shape;331;p48"/>
          <p:cNvSpPr txBox="1"/>
          <p:nvPr>
            <p:ph idx="2" type="body"/>
          </p:nvPr>
        </p:nvSpPr>
        <p:spPr>
          <a:xfrm>
            <a:off x="1703375" y="1491575"/>
            <a:ext cx="9766500" cy="43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332" name="Google Shape;332;p48"/>
          <p:cNvSpPr txBox="1"/>
          <p:nvPr>
            <p:ph idx="12" type="sldNum"/>
          </p:nvPr>
        </p:nvSpPr>
        <p:spPr>
          <a:xfrm>
            <a:off x="-3" y="5877273"/>
            <a:ext cx="9858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333" name="Google Shape;3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25" y="4021088"/>
            <a:ext cx="65722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9450" y="2286000"/>
            <a:ext cx="516255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625" y="855375"/>
            <a:ext cx="6097375" cy="316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idx="1" type="body"/>
          </p:nvPr>
        </p:nvSpPr>
        <p:spPr>
          <a:xfrm>
            <a:off x="1773931" y="362663"/>
            <a:ext cx="7969500" cy="82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Objectivo e Trabalho a desenvolver</a:t>
            </a:r>
            <a:endParaRPr/>
          </a:p>
        </p:txBody>
      </p:sp>
      <p:sp>
        <p:nvSpPr>
          <p:cNvPr id="342" name="Google Shape;342;p49"/>
          <p:cNvSpPr txBox="1"/>
          <p:nvPr>
            <p:ph idx="2" type="body"/>
          </p:nvPr>
        </p:nvSpPr>
        <p:spPr>
          <a:xfrm>
            <a:off x="1773223" y="1884750"/>
            <a:ext cx="9298200" cy="424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rtl="0" algn="l">
              <a:spcBef>
                <a:spcPts val="2200"/>
              </a:spcBef>
              <a:spcAft>
                <a:spcPts val="0"/>
              </a:spcAft>
              <a:buSzPts val="2800"/>
              <a:buChar char="•"/>
            </a:pPr>
            <a:r>
              <a:rPr lang="pt-PT" sz="2800"/>
              <a:t>Elaboração de uma plataforma que dando o input</a:t>
            </a:r>
            <a:br>
              <a:rPr lang="pt-PT" sz="2800"/>
            </a:br>
            <a:r>
              <a:rPr lang="pt-PT" sz="2800"/>
              <a:t>a rede (pré-treinada) seja capaz de detetar padrões,</a:t>
            </a:r>
            <a:br>
              <a:rPr lang="pt-PT" sz="2800"/>
            </a:br>
            <a:r>
              <a:rPr lang="pt-PT" sz="2800"/>
              <a:t>que distingue portadores de esquizofrenia e não portadores (1º passo).</a:t>
            </a:r>
            <a:endParaRPr sz="2800"/>
          </a:p>
          <a:p>
            <a:pPr indent="-393700" lvl="0" marL="342900" rtl="0" algn="l">
              <a:spcBef>
                <a:spcPts val="2200"/>
              </a:spcBef>
              <a:spcAft>
                <a:spcPts val="0"/>
              </a:spcAft>
              <a:buSzPts val="2800"/>
              <a:buChar char="•"/>
            </a:pPr>
            <a:r>
              <a:rPr lang="pt-PT" sz="2800"/>
              <a:t>Detetar padrões em população que ainda não esteja diagnóstica a doênça (etapa final: “special sauce”)</a:t>
            </a:r>
            <a:br>
              <a:rPr lang="pt-PT" sz="2800"/>
            </a:br>
            <a:endParaRPr/>
          </a:p>
        </p:txBody>
      </p:sp>
      <p:sp>
        <p:nvSpPr>
          <p:cNvPr id="343" name="Google Shape;343;p49"/>
          <p:cNvSpPr txBox="1"/>
          <p:nvPr>
            <p:ph idx="12" type="sldNum"/>
          </p:nvPr>
        </p:nvSpPr>
        <p:spPr>
          <a:xfrm>
            <a:off x="-3" y="5877273"/>
            <a:ext cx="985800" cy="61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/>
          <p:nvPr>
            <p:ph idx="1" type="body"/>
          </p:nvPr>
        </p:nvSpPr>
        <p:spPr>
          <a:xfrm>
            <a:off x="1773931" y="362663"/>
            <a:ext cx="7969500" cy="82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Glossário</a:t>
            </a:r>
            <a:endParaRPr/>
          </a:p>
        </p:txBody>
      </p:sp>
      <p:sp>
        <p:nvSpPr>
          <p:cNvPr id="350" name="Google Shape;350;p50"/>
          <p:cNvSpPr txBox="1"/>
          <p:nvPr>
            <p:ph idx="12" type="sldNum"/>
          </p:nvPr>
        </p:nvSpPr>
        <p:spPr>
          <a:xfrm>
            <a:off x="-3" y="5877273"/>
            <a:ext cx="985800" cy="61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351" name="Google Shape;351;p50"/>
          <p:cNvSpPr txBox="1"/>
          <p:nvPr/>
        </p:nvSpPr>
        <p:spPr>
          <a:xfrm>
            <a:off x="1940950" y="1487675"/>
            <a:ext cx="8647200" cy="4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PT">
                <a:solidFill>
                  <a:srgbClr val="3C4043"/>
                </a:solidFill>
                <a:highlight>
                  <a:srgbClr val="FFFFFF"/>
                </a:highlight>
              </a:rPr>
              <a:t>Sl.2: </a:t>
            </a:r>
            <a:endParaRPr b="1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 sz="1500" u="sng">
                <a:highlight>
                  <a:srgbClr val="FFFFFF"/>
                </a:highlight>
                <a:hlinkClick r:id="rId3"/>
              </a:rPr>
              <a:t>Diagnostic and Statistical Manual of Mental Disorders</a:t>
            </a:r>
            <a:r>
              <a:rPr lang="pt-PT" sz="1050">
                <a:highlight>
                  <a:srgbClr val="FFFFFF"/>
                </a:highlight>
              </a:rPr>
              <a:t>(DSM)</a:t>
            </a:r>
            <a:endParaRPr sz="1050">
              <a:highlight>
                <a:srgbClr val="FFFFFF"/>
              </a:highlight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pt-PT" sz="1500">
                <a:highlight>
                  <a:srgbClr val="FFFFFF"/>
                </a:highlight>
                <a:uFill>
                  <a:noFill/>
                </a:uFill>
                <a:hlinkClick r:id="rId4"/>
              </a:rPr>
              <a:t>International Classification of Diseases</a:t>
            </a:r>
            <a:r>
              <a:rPr lang="pt-PT" sz="1050">
                <a:highlight>
                  <a:srgbClr val="FFFFFF"/>
                </a:highlight>
              </a:rPr>
              <a:t>(ICD)</a:t>
            </a:r>
            <a:endParaRPr sz="1050"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1720650" y="379351"/>
            <a:ext cx="7969500" cy="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PT" sz="3600"/>
              <a:t>Problema</a:t>
            </a:r>
            <a:endParaRPr sz="3600"/>
          </a:p>
        </p:txBody>
      </p:sp>
      <p:sp>
        <p:nvSpPr>
          <p:cNvPr id="197" name="Google Shape;197;p33"/>
          <p:cNvSpPr txBox="1"/>
          <p:nvPr>
            <p:ph idx="2" type="body"/>
          </p:nvPr>
        </p:nvSpPr>
        <p:spPr>
          <a:xfrm>
            <a:off x="1125487" y="1679925"/>
            <a:ext cx="6965400" cy="4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Char char="•"/>
            </a:pPr>
            <a:r>
              <a:rPr lang="pt-PT" sz="2800"/>
              <a:t>As psicoses caracterizam pela distorç</a:t>
            </a:r>
            <a:r>
              <a:rPr lang="pt-PT" sz="2800"/>
              <a:t>ão</a:t>
            </a:r>
            <a:endParaRPr sz="28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/>
              <a:t>da realidade. Desorganização, pobreza </a:t>
            </a:r>
            <a:endParaRPr sz="28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/>
              <a:t>psicomotora, delírios e comportamentos bizzaros são sintomas característicos.</a:t>
            </a:r>
            <a:endParaRPr sz="28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PT" sz="2800"/>
              <a:t>O método atual de identificação de psicóticos é feito meramente com base em critérios clínicos estabelecidos no DSM ou ICD (diagnóstico complexo).</a:t>
            </a:r>
            <a:endParaRPr sz="28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98" name="Google Shape;198;p33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175" y="8862400"/>
            <a:ext cx="5715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0588" y="1095725"/>
            <a:ext cx="3705225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idx="12" type="sldNum"/>
          </p:nvPr>
        </p:nvSpPr>
        <p:spPr>
          <a:xfrm>
            <a:off x="-3" y="5877273"/>
            <a:ext cx="985800" cy="61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07" name="Google Shape;207;p34"/>
          <p:cNvSpPr/>
          <p:nvPr/>
        </p:nvSpPr>
        <p:spPr>
          <a:xfrm>
            <a:off x="9472325" y="0"/>
            <a:ext cx="2719800" cy="6858000"/>
          </a:xfrm>
          <a:prstGeom prst="rect">
            <a:avLst/>
          </a:prstGeom>
          <a:solidFill>
            <a:srgbClr val="038A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796" y="0"/>
            <a:ext cx="849825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PT" sz="3600"/>
              <a:t>Motivação e </a:t>
            </a:r>
            <a:r>
              <a:rPr lang="pt-PT" sz="3600"/>
              <a:t>Proposta</a:t>
            </a:r>
            <a:endParaRPr sz="3600"/>
          </a:p>
        </p:txBody>
      </p:sp>
      <p:sp>
        <p:nvSpPr>
          <p:cNvPr id="214" name="Google Shape;214;p35"/>
          <p:cNvSpPr txBox="1"/>
          <p:nvPr>
            <p:ph idx="2" type="body"/>
          </p:nvPr>
        </p:nvSpPr>
        <p:spPr>
          <a:xfrm>
            <a:off x="1548425" y="1629575"/>
            <a:ext cx="10566000" cy="4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rtl="0" algn="just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PT" sz="2800"/>
              <a:t>Com os avanços da inteligência artificial conseguimos reconhecer padrões que vão além da capacidade humanas, sendo mais detalhista e precisos devido a grande quantidade de imagens que é capaz de processar. O olhar do especialista e humano irá no fundo validar as hipóteses que a máquina propõem com o desenvolver do modelo que vai sendo criado</a:t>
            </a:r>
            <a:r>
              <a:rPr lang="pt-PT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393700" lvl="0" marL="3429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pt-PT" sz="2800"/>
              <a:t>Aplicar técnicas de deep learning e avaliar a sua eficácia do método para detecção automática de esquizofrenia a partir de pistas emocionais e comportamentais a partir de imagens e vídeos.</a:t>
            </a:r>
            <a:endParaRPr sz="2800"/>
          </a:p>
          <a:p>
            <a:pPr indent="0" lvl="0" marL="3429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15" name="Google Shape;215;p35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1773931" y="362663"/>
            <a:ext cx="7969500" cy="82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3600"/>
              <a:t>Enquadramento e Objectivos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6"/>
          <p:cNvSpPr txBox="1"/>
          <p:nvPr>
            <p:ph idx="2" type="body"/>
          </p:nvPr>
        </p:nvSpPr>
        <p:spPr>
          <a:xfrm>
            <a:off x="1618350" y="1458125"/>
            <a:ext cx="10190700" cy="488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spcBef>
                <a:spcPts val="2200"/>
              </a:spcBef>
              <a:spcAft>
                <a:spcPts val="0"/>
              </a:spcAft>
              <a:buSzPts val="2000"/>
              <a:buChar char="●"/>
            </a:pPr>
            <a:r>
              <a:rPr lang="pt-PT" sz="2800">
                <a:highlight>
                  <a:schemeClr val="lt1"/>
                </a:highlight>
              </a:rPr>
              <a:t>Em pessoas com esquizofrenia, o </a:t>
            </a:r>
            <a:r>
              <a:rPr b="1" lang="pt-PT" sz="2800">
                <a:highlight>
                  <a:schemeClr val="lt1"/>
                </a:highlight>
              </a:rPr>
              <a:t>c</a:t>
            </a:r>
            <a:r>
              <a:rPr b="1" lang="pt-PT" sz="2800">
                <a:highlight>
                  <a:schemeClr val="lt1"/>
                </a:highlight>
                <a:uFill>
                  <a:noFill/>
                </a:uFill>
                <a:hlinkClick r:id="rId3"/>
              </a:rPr>
              <a:t>órtex cerebral</a:t>
            </a:r>
            <a:r>
              <a:rPr lang="pt-PT" sz="2800">
                <a:highlight>
                  <a:schemeClr val="lt1"/>
                </a:highlight>
              </a:rPr>
              <a:t>, responsável pela </a:t>
            </a:r>
            <a:r>
              <a:rPr b="1" lang="pt-PT" sz="2800">
                <a:highlight>
                  <a:schemeClr val="lt1"/>
                </a:highlight>
              </a:rPr>
              <a:t>atenção e raciocínio</a:t>
            </a:r>
            <a:r>
              <a:rPr lang="pt-PT" sz="2800">
                <a:highlight>
                  <a:schemeClr val="lt1"/>
                </a:highlight>
              </a:rPr>
              <a:t>, era menos ativado.</a:t>
            </a:r>
            <a:endParaRPr sz="2800">
              <a:highlight>
                <a:schemeClr val="lt1"/>
              </a:highlight>
            </a:endParaRPr>
          </a:p>
          <a:p>
            <a:pPr indent="0" lvl="0" marL="0" rtl="0" algn="just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800">
              <a:highlight>
                <a:schemeClr val="lt1"/>
              </a:highlight>
            </a:endParaRPr>
          </a:p>
          <a:p>
            <a:pPr indent="0" lvl="0" marL="0" rtl="0" algn="just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800">
              <a:highlight>
                <a:schemeClr val="lt1"/>
              </a:highlight>
            </a:endParaRPr>
          </a:p>
          <a:p>
            <a:pPr indent="0" lvl="0" marL="0" rtl="0" algn="just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800">
              <a:highlight>
                <a:schemeClr val="lt1"/>
              </a:highlight>
            </a:endParaRPr>
          </a:p>
          <a:p>
            <a:pPr indent="-355600" lvl="0" marL="457200" rtl="0" algn="just">
              <a:spcBef>
                <a:spcPts val="2200"/>
              </a:spcBef>
              <a:spcAft>
                <a:spcPts val="0"/>
              </a:spcAft>
              <a:buSzPts val="2000"/>
              <a:buChar char="●"/>
            </a:pPr>
            <a:r>
              <a:rPr lang="pt-PT" sz="2800">
                <a:highlight>
                  <a:schemeClr val="lt1"/>
                </a:highlight>
              </a:rPr>
              <a:t>Enquanto o </a:t>
            </a:r>
            <a:r>
              <a:rPr b="1" lang="pt-PT" sz="2800">
                <a:highlight>
                  <a:schemeClr val="lt1"/>
                </a:highlight>
              </a:rPr>
              <a:t>c</a:t>
            </a:r>
            <a:r>
              <a:rPr b="1" lang="pt-PT" sz="2800">
                <a:highlight>
                  <a:schemeClr val="lt1"/>
                </a:highlight>
                <a:uFill>
                  <a:noFill/>
                </a:uFill>
                <a:hlinkClick r:id="rId4"/>
              </a:rPr>
              <a:t>orpo estriado</a:t>
            </a:r>
            <a:r>
              <a:rPr b="1" lang="pt-PT" sz="2800">
                <a:highlight>
                  <a:schemeClr val="lt1"/>
                </a:highlight>
              </a:rPr>
              <a:t>, </a:t>
            </a:r>
            <a:r>
              <a:rPr lang="pt-PT" sz="2800">
                <a:highlight>
                  <a:schemeClr val="lt1"/>
                </a:highlight>
              </a:rPr>
              <a:t>responsável por </a:t>
            </a:r>
            <a:r>
              <a:rPr b="1" lang="pt-PT" sz="2800">
                <a:highlight>
                  <a:schemeClr val="lt1"/>
                </a:highlight>
              </a:rPr>
              <a:t>sensações</a:t>
            </a:r>
            <a:r>
              <a:rPr lang="pt-PT" sz="2800">
                <a:highlight>
                  <a:schemeClr val="lt1"/>
                </a:highlight>
              </a:rPr>
              <a:t>, estava superativado (com grande número de receptores dopaminérgicos).</a:t>
            </a:r>
            <a:endParaRPr sz="2800">
              <a:highlight>
                <a:schemeClr val="lt1"/>
              </a:highlight>
            </a:endParaRPr>
          </a:p>
        </p:txBody>
      </p:sp>
      <p:sp>
        <p:nvSpPr>
          <p:cNvPr id="223" name="Google Shape;223;p36"/>
          <p:cNvSpPr txBox="1"/>
          <p:nvPr>
            <p:ph idx="12" type="sldNum"/>
          </p:nvPr>
        </p:nvSpPr>
        <p:spPr>
          <a:xfrm>
            <a:off x="-3" y="5877273"/>
            <a:ext cx="985800" cy="61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0675" y="2661800"/>
            <a:ext cx="20955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96000" y="2661800"/>
            <a:ext cx="19050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1773924" y="362675"/>
            <a:ext cx="9123300" cy="82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3600"/>
              <a:t>Técnicas usadas nas recolhas de dados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7"/>
          <p:cNvSpPr txBox="1"/>
          <p:nvPr>
            <p:ph idx="12" type="sldNum"/>
          </p:nvPr>
        </p:nvSpPr>
        <p:spPr>
          <a:xfrm>
            <a:off x="-3" y="5877273"/>
            <a:ext cx="985800" cy="61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33" name="Google Shape;233;p37"/>
          <p:cNvSpPr txBox="1"/>
          <p:nvPr>
            <p:ph idx="2" type="body"/>
          </p:nvPr>
        </p:nvSpPr>
        <p:spPr>
          <a:xfrm>
            <a:off x="1244475" y="1289125"/>
            <a:ext cx="5212800" cy="348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pt-PT" sz="2500"/>
              <a:t>As expressões faciais são um dos métodos visuais mais fortes para transmitir emoções. </a:t>
            </a:r>
            <a:endParaRPr sz="2500"/>
          </a:p>
          <a:p>
            <a:pPr indent="-374650" lvl="0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pt-PT" sz="2500"/>
              <a:t>O rosto desempenha um papel crucial nos processos cognitivos dos indivíduos, uma vez que os sinais que mostram expressões faciais denotam estados </a:t>
            </a:r>
            <a:r>
              <a:rPr lang="pt-PT" sz="2500"/>
              <a:t>internos como intenções ou emoções. </a:t>
            </a:r>
            <a:endParaRPr sz="1700"/>
          </a:p>
          <a:p>
            <a:pPr indent="0" lvl="0" marL="4572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7"/>
          <p:cNvSpPr/>
          <p:nvPr>
            <p:ph idx="4" type="pic"/>
          </p:nvPr>
        </p:nvSpPr>
        <p:spPr>
          <a:xfrm>
            <a:off x="1269750" y="4421075"/>
            <a:ext cx="9652500" cy="20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465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SzPts val="2500"/>
              <a:buChar char="•"/>
            </a:pPr>
            <a:r>
              <a:rPr lang="pt-PT" sz="2500"/>
              <a:t>A análise das expressões faciais fornece informações valiosas quando combinada com outras ferramentas que permitem coletar outras informações sensoriais, como eye tracking ou EEG (eletroencefalografia).</a:t>
            </a:r>
            <a:endParaRPr/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238" y="1289125"/>
            <a:ext cx="3609975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/>
        </p:nvSpPr>
        <p:spPr>
          <a:xfrm>
            <a:off x="7312350" y="3948925"/>
            <a:ext cx="36099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600">
                <a:solidFill>
                  <a:schemeClr val="dk1"/>
                </a:solidFill>
              </a:rPr>
              <a:t>Face Reading</a:t>
            </a:r>
            <a:endParaRPr b="1"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idx="1" type="body"/>
          </p:nvPr>
        </p:nvSpPr>
        <p:spPr>
          <a:xfrm>
            <a:off x="1773924" y="362675"/>
            <a:ext cx="9123300" cy="82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/>
              <a:t>Técnicas usadas nas recolhas de dados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8"/>
          <p:cNvSpPr txBox="1"/>
          <p:nvPr>
            <p:ph idx="12" type="sldNum"/>
          </p:nvPr>
        </p:nvSpPr>
        <p:spPr>
          <a:xfrm>
            <a:off x="-3" y="5877273"/>
            <a:ext cx="985800" cy="61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44" name="Google Shape;244;p38"/>
          <p:cNvSpPr txBox="1"/>
          <p:nvPr>
            <p:ph idx="2" type="body"/>
          </p:nvPr>
        </p:nvSpPr>
        <p:spPr>
          <a:xfrm>
            <a:off x="1244475" y="1341275"/>
            <a:ext cx="5212800" cy="348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2500"/>
              <a:buChar char="•"/>
            </a:pPr>
            <a:r>
              <a:rPr lang="pt-PT" sz="2500"/>
              <a:t>O eye tracking refere-se à gravação dos movimentos do olho de um indivíduo enquanto examina um estímulo visual. Em termos gerais, é responsável por medir os movimentos oculares usando uma câmera que os quantifica. </a:t>
            </a:r>
            <a:endParaRPr/>
          </a:p>
        </p:txBody>
      </p:sp>
      <p:sp>
        <p:nvSpPr>
          <p:cNvPr id="245" name="Google Shape;245;p38"/>
          <p:cNvSpPr/>
          <p:nvPr>
            <p:ph idx="4" type="pic"/>
          </p:nvPr>
        </p:nvSpPr>
        <p:spPr>
          <a:xfrm>
            <a:off x="1244475" y="4421075"/>
            <a:ext cx="10869300" cy="226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Char char="•"/>
            </a:pPr>
            <a:r>
              <a:rPr lang="pt-PT" sz="2500"/>
              <a:t>Os eye trackers modernos registam a posição dos olhos e o seu movimento utilizando o contraste para localizar o ponto central da pupila e criar uma reflexão da córnea através de luz infravermelha. Desta forma, é possível realizar a análise da posição do olhar e do movimento dos olhos em telas bidimensionais, ou ainda, em ambientes tridimensionais.</a:t>
            </a:r>
            <a:endParaRPr sz="2500"/>
          </a:p>
          <a:p>
            <a:pPr indent="0" lvl="0" marL="457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SzPts val="2000"/>
              <a:buChar char="•"/>
            </a:pPr>
            <a:r>
              <a:t/>
            </a:r>
            <a:endParaRPr/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9675" y="1341275"/>
            <a:ext cx="4754479" cy="29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 txBox="1"/>
          <p:nvPr/>
        </p:nvSpPr>
        <p:spPr>
          <a:xfrm>
            <a:off x="9578500" y="1188875"/>
            <a:ext cx="22146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600">
                <a:solidFill>
                  <a:schemeClr val="dk1"/>
                </a:solidFill>
              </a:rPr>
              <a:t>Eye Tracking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idx="1" type="body"/>
          </p:nvPr>
        </p:nvSpPr>
        <p:spPr>
          <a:xfrm>
            <a:off x="1066156" y="101213"/>
            <a:ext cx="7969500" cy="82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/>
              <a:t>Enquadramento e Objectivos</a:t>
            </a:r>
            <a:endParaRPr sz="3600"/>
          </a:p>
        </p:txBody>
      </p:sp>
      <p:sp>
        <p:nvSpPr>
          <p:cNvPr id="254" name="Google Shape;254;p39"/>
          <p:cNvSpPr txBox="1"/>
          <p:nvPr>
            <p:ph idx="2" type="body"/>
          </p:nvPr>
        </p:nvSpPr>
        <p:spPr>
          <a:xfrm>
            <a:off x="985800" y="927425"/>
            <a:ext cx="6378000" cy="274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just">
              <a:spcBef>
                <a:spcPts val="2200"/>
              </a:spcBef>
              <a:spcAft>
                <a:spcPts val="0"/>
              </a:spcAft>
              <a:buSzPts val="2800"/>
              <a:buChar char="•"/>
            </a:pPr>
            <a:r>
              <a:rPr lang="pt-PT" sz="2800">
                <a:highlight>
                  <a:srgbClr val="FFFFFF"/>
                </a:highlight>
              </a:rPr>
              <a:t>Processamento deficitário ou mesmo ausente de emoções faciais tem sido reportado nos pacientes com esquizofrenia.</a:t>
            </a:r>
            <a:endParaRPr sz="2800">
              <a:highlight>
                <a:srgbClr val="FFFFFF"/>
              </a:highlight>
            </a:endParaRPr>
          </a:p>
          <a:p>
            <a:pPr indent="0" lvl="0" marL="914400" rtl="0" algn="just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55" name="Google Shape;255;p39"/>
          <p:cNvSpPr txBox="1"/>
          <p:nvPr>
            <p:ph idx="12" type="sldNum"/>
          </p:nvPr>
        </p:nvSpPr>
        <p:spPr>
          <a:xfrm>
            <a:off x="-3" y="5877273"/>
            <a:ext cx="985800" cy="61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56" name="Google Shape;256;p39" title="EyeTracker Tobii, tests imotions softwar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0" y="85417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 txBox="1"/>
          <p:nvPr/>
        </p:nvSpPr>
        <p:spPr>
          <a:xfrm>
            <a:off x="1171475" y="3838550"/>
            <a:ext cx="10777800" cy="29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just"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2800"/>
              <a:buChar char="•"/>
            </a:pPr>
            <a:r>
              <a:rPr lang="pt-PT" sz="2800">
                <a:solidFill>
                  <a:schemeClr val="dk1"/>
                </a:solidFill>
                <a:highlight>
                  <a:srgbClr val="FFFFFF"/>
                </a:highlight>
              </a:rPr>
              <a:t>De forma a averiguar a causa do condicionamento da capacidade de atenção no processamento das suas emoções, vamos examinar a atenção visual através do rastreamento dos movimentos oculares em resposta a estímulos emocionais e neutros do rosto em um grupo de pacientes com esquizofrenia e indivíduos saudáveis (grupo de controle). </a:t>
            </a:r>
            <a:endParaRPr/>
          </a:p>
        </p:txBody>
      </p:sp>
      <p:sp>
        <p:nvSpPr>
          <p:cNvPr id="258" name="Google Shape;258;p39"/>
          <p:cNvSpPr txBox="1"/>
          <p:nvPr/>
        </p:nvSpPr>
        <p:spPr>
          <a:xfrm>
            <a:off x="7895250" y="268525"/>
            <a:ext cx="42102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Fig.1 - EyeTracker Tobii X2, criando um caso de uso:  modelo alegria, no software iMotions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idx="1" type="body"/>
          </p:nvPr>
        </p:nvSpPr>
        <p:spPr>
          <a:xfrm>
            <a:off x="1420050" y="88175"/>
            <a:ext cx="43764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PT" sz="3400"/>
              <a:t>Revisão do estado de arte</a:t>
            </a:r>
            <a:endParaRPr sz="3400"/>
          </a:p>
        </p:txBody>
      </p:sp>
      <p:sp>
        <p:nvSpPr>
          <p:cNvPr id="264" name="Google Shape;264;p40"/>
          <p:cNvSpPr txBox="1"/>
          <p:nvPr>
            <p:ph idx="2" type="body"/>
          </p:nvPr>
        </p:nvSpPr>
        <p:spPr>
          <a:xfrm>
            <a:off x="834300" y="1354500"/>
            <a:ext cx="5023200" cy="5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Char char="•"/>
            </a:pPr>
            <a:r>
              <a:rPr lang="pt-PT" sz="2800"/>
              <a:t>Análise do estado da arte:</a:t>
            </a:r>
            <a:endParaRPr sz="2800"/>
          </a:p>
          <a:p>
            <a:pPr indent="-254000" lvl="1" marL="6858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pt-PT" sz="2800"/>
              <a:t>‘</a:t>
            </a:r>
            <a:r>
              <a:rPr lang="pt-PT" sz="26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Perception of faces in schizophrenia: Subjective (self-report) vs. objective (psychophysics) assessments</a:t>
            </a:r>
            <a:r>
              <a:rPr lang="pt-PT" sz="2800"/>
              <a:t>’;</a:t>
            </a:r>
            <a:endParaRPr sz="2800"/>
          </a:p>
          <a:p>
            <a:pPr indent="-2540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pt-PT" sz="2800"/>
              <a:t>‘</a:t>
            </a:r>
            <a:r>
              <a:rPr lang="pt-PT" sz="2800">
                <a:solidFill>
                  <a:srgbClr val="00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 Attention to Emotional Face in Schizophrenia: An Eye Tracking Study</a:t>
            </a:r>
            <a:r>
              <a:rPr lang="pt-PT" sz="2800"/>
              <a:t>’;</a:t>
            </a:r>
            <a:endParaRPr sz="2800"/>
          </a:p>
          <a:p>
            <a:pPr indent="-2540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800"/>
              <a:buChar char="•"/>
            </a:pPr>
            <a:r>
              <a:rPr lang="pt-PT" sz="2800"/>
              <a:t>‘</a:t>
            </a:r>
            <a:r>
              <a:rPr lang="pt-PT" sz="2800">
                <a:solidFill>
                  <a:srgbClr val="00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Inefficient Face Detection in Schizophrenia</a:t>
            </a:r>
            <a:r>
              <a:rPr lang="pt-PT" sz="2800">
                <a:solidFill>
                  <a:srgbClr val="000000"/>
                </a:solidFill>
              </a:rPr>
              <a:t>’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265" name="Google Shape;265;p40"/>
          <p:cNvSpPr txBox="1"/>
          <p:nvPr>
            <p:ph idx="12" type="sldNum"/>
          </p:nvPr>
        </p:nvSpPr>
        <p:spPr>
          <a:xfrm>
            <a:off x="-3" y="5877273"/>
            <a:ext cx="9858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7325" y="-12"/>
            <a:ext cx="2438400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7325" y="3417338"/>
            <a:ext cx="5297400" cy="34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0"/>
          <p:cNvPicPr preferRelativeResize="0"/>
          <p:nvPr/>
        </p:nvPicPr>
        <p:blipFill rotWithShape="1">
          <a:blip r:embed="rId8">
            <a:alphaModFix/>
          </a:blip>
          <a:srcRect b="-8719" l="-15030" r="15030" t="8720"/>
          <a:stretch/>
        </p:blipFill>
        <p:spPr>
          <a:xfrm>
            <a:off x="8619400" y="0"/>
            <a:ext cx="3572600" cy="44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222944"/>
      </a:dk2>
      <a:lt2>
        <a:srgbClr val="D1DFE9"/>
      </a:lt2>
      <a:accent1>
        <a:srgbClr val="222944"/>
      </a:accent1>
      <a:accent2>
        <a:srgbClr val="008FBE"/>
      </a:accent2>
      <a:accent3>
        <a:srgbClr val="51C0DF"/>
      </a:accent3>
      <a:accent4>
        <a:srgbClr val="939598"/>
      </a:accent4>
      <a:accent5>
        <a:srgbClr val="F1F2F2"/>
      </a:accent5>
      <a:accent6>
        <a:srgbClr val="4D829B"/>
      </a:accent6>
      <a:hlink>
        <a:srgbClr val="57C9FF"/>
      </a:hlink>
      <a:folHlink>
        <a:srgbClr val="008F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